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8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6" r:id="rId11"/>
    <p:sldId id="267" r:id="rId12"/>
    <p:sldId id="284" r:id="rId13"/>
    <p:sldId id="268" r:id="rId14"/>
    <p:sldId id="269" r:id="rId15"/>
    <p:sldId id="270" r:id="rId16"/>
    <p:sldId id="271" r:id="rId17"/>
    <p:sldId id="272" r:id="rId18"/>
    <p:sldId id="273" r:id="rId19"/>
    <p:sldId id="286" r:id="rId20"/>
    <p:sldId id="285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2" autoAdjust="0"/>
    <p:restoredTop sz="94660"/>
  </p:normalViewPr>
  <p:slideViewPr>
    <p:cSldViewPr>
      <p:cViewPr>
        <p:scale>
          <a:sx n="94" d="100"/>
          <a:sy n="94" d="100"/>
        </p:scale>
        <p:origin x="-858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73345-CE11-46D4-AF72-2846EFC06055}" type="datetimeFigureOut">
              <a:rPr lang="tr-TR" smtClean="0"/>
              <a:t>8.06.2017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9D8A6-C0D9-44D4-8390-AE7FA84FFE18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73345-CE11-46D4-AF72-2846EFC06055}" type="datetimeFigureOut">
              <a:rPr lang="tr-TR" smtClean="0"/>
              <a:t>8.06.2017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9D8A6-C0D9-44D4-8390-AE7FA84FFE1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73345-CE11-46D4-AF72-2846EFC06055}" type="datetimeFigureOut">
              <a:rPr lang="tr-TR" smtClean="0"/>
              <a:t>8.06.2017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9D8A6-C0D9-44D4-8390-AE7FA84FFE1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73345-CE11-46D4-AF72-2846EFC06055}" type="datetimeFigureOut">
              <a:rPr lang="tr-TR" smtClean="0"/>
              <a:t>8.06.2017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9D8A6-C0D9-44D4-8390-AE7FA84FFE1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73345-CE11-46D4-AF72-2846EFC06055}" type="datetimeFigureOut">
              <a:rPr lang="tr-TR" smtClean="0"/>
              <a:t>8.06.2017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9D8A6-C0D9-44D4-8390-AE7FA84FFE18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73345-CE11-46D4-AF72-2846EFC06055}" type="datetimeFigureOut">
              <a:rPr lang="tr-TR" smtClean="0"/>
              <a:t>8.06.2017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9D8A6-C0D9-44D4-8390-AE7FA84FFE1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73345-CE11-46D4-AF72-2846EFC06055}" type="datetimeFigureOut">
              <a:rPr lang="tr-TR" smtClean="0"/>
              <a:t>8.06.2017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9D8A6-C0D9-44D4-8390-AE7FA84FFE1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73345-CE11-46D4-AF72-2846EFC06055}" type="datetimeFigureOut">
              <a:rPr lang="tr-TR" smtClean="0"/>
              <a:t>8.06.2017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9D8A6-C0D9-44D4-8390-AE7FA84FFE1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73345-CE11-46D4-AF72-2846EFC06055}" type="datetimeFigureOut">
              <a:rPr lang="tr-TR" smtClean="0"/>
              <a:t>8.06.2017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9D8A6-C0D9-44D4-8390-AE7FA84FFE1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73345-CE11-46D4-AF72-2846EFC06055}" type="datetimeFigureOut">
              <a:rPr lang="tr-TR" smtClean="0"/>
              <a:t>8.06.2017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9D8A6-C0D9-44D4-8390-AE7FA84FFE1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73345-CE11-46D4-AF72-2846EFC06055}" type="datetimeFigureOut">
              <a:rPr lang="tr-TR" smtClean="0"/>
              <a:t>8.06.2017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AF9D8A6-C0D9-44D4-8390-AE7FA84FFE18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073345-CE11-46D4-AF72-2846EFC06055}" type="datetimeFigureOut">
              <a:rPr lang="tr-TR" smtClean="0"/>
              <a:t>8.06.2017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AF9D8A6-C0D9-44D4-8390-AE7FA84FFE18}" type="slidenum">
              <a:rPr lang="tr-TR" smtClean="0"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00987" y="4221088"/>
            <a:ext cx="7772400" cy="2115666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>
                <a:solidFill>
                  <a:schemeClr val="tx1"/>
                </a:solidFill>
                <a:latin typeface="Lucida Calligraphy" panose="03010101010101010101" pitchFamily="66" charset="0"/>
                <a:cs typeface="Arial" panose="020B0604020202020204" pitchFamily="34" charset="0"/>
              </a:rPr>
              <a:t>Eğitim Ailede Başlar, </a:t>
            </a:r>
            <a:r>
              <a:rPr lang="tr-TR" b="1" dirty="0" err="1" smtClean="0">
                <a:solidFill>
                  <a:schemeClr val="tx1"/>
                </a:solidFill>
                <a:latin typeface="Lucida Calligraphy" panose="03010101010101010101" pitchFamily="66" charset="0"/>
                <a:cs typeface="Arial" panose="020B0604020202020204" pitchFamily="34" charset="0"/>
              </a:rPr>
              <a:t>ÖZEN’le</a:t>
            </a:r>
            <a:r>
              <a:rPr lang="tr-TR" b="1" dirty="0" smtClean="0">
                <a:solidFill>
                  <a:schemeClr val="tx1"/>
                </a:solidFill>
                <a:latin typeface="Lucida Calligraphy" panose="03010101010101010101" pitchFamily="66" charset="0"/>
                <a:cs typeface="Arial" panose="020B0604020202020204" pitchFamily="34" charset="0"/>
              </a:rPr>
              <a:t> Devam Eder.</a:t>
            </a:r>
            <a:r>
              <a:rPr lang="tr-TR" dirty="0" smtClean="0">
                <a:latin typeface="Lucida Calligraphy" panose="03010101010101010101" pitchFamily="66" charset="0"/>
                <a:cs typeface="Arial" panose="020B0604020202020204" pitchFamily="34" charset="0"/>
              </a:rPr>
              <a:t/>
            </a:r>
            <a:br>
              <a:rPr lang="tr-TR" dirty="0" smtClean="0">
                <a:latin typeface="Lucida Calligraphy" panose="03010101010101010101" pitchFamily="66" charset="0"/>
                <a:cs typeface="Arial" panose="020B0604020202020204" pitchFamily="34" charset="0"/>
              </a:rPr>
            </a:br>
            <a:r>
              <a:rPr lang="tr-TR" dirty="0"/>
              <a:t> </a:t>
            </a:r>
            <a:br>
              <a:rPr lang="tr-TR" dirty="0"/>
            </a:b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620688"/>
            <a:ext cx="5022557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822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Temmuz ayında yapılması için 7.sınıf temelli olup 8.sınıfta da devam niteliğindeki konular üzerinden öğrencilere yaz dönemi için test ve konu ödevleri verilecek.</a:t>
            </a:r>
            <a:b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0"/>
            <a:ext cx="2268252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413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5721499"/>
          </a:xfrm>
        </p:spPr>
        <p:txBody>
          <a:bodyPr>
            <a:normAutofit/>
          </a:bodyPr>
          <a:lstStyle/>
          <a:p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Derslere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21 Ağustosta başlanacak. Derslerin ilk bölümü 21 Ağustos – 29 Ağustos tarihleri arasında yapılacak. Öğrencilerin okula ve birbirlerine uyum sağlama süreci aşılıp 8. sınıf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hazır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bulunuşluk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düzeyleri belirlenecek. Bu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dönemde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bahsi geçen 7. sınıf  konuları tekrar edilip testlerle öğrencilerin karşılaşabilecekleri temel problemler üzerinde durulacak. </a:t>
            </a:r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İlk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denemeleri  bu tarihlerde yapılacak. Bu deneme genel tekrar niteliğinde olacak.</a:t>
            </a:r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0"/>
            <a:ext cx="2268252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56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505475"/>
          </a:xfrm>
        </p:spPr>
        <p:txBody>
          <a:bodyPr/>
          <a:lstStyle/>
          <a:p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 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Derslerin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ikinci bölümü 6 Eylül tarihinde 8. sınıf konularıyla başlayacak. Öğrencilere özel çalışma programları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oluşturulacak.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0"/>
            <a:ext cx="2268252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51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Öğrenciler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belirli gruplara ayrılacak. Her grubun bir veya iki eğitim koçu olacak.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Eğitim koçu öğrencimizin okuldaki velisi pozisyonunda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olacak.Çocukların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gelişimleri birebir ve yakinen takip edilip, veli ile diyalog sağlanacak.</a:t>
            </a:r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0"/>
            <a:ext cx="2268252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655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10000"/>
          </a:bodyPr>
          <a:lstStyle/>
          <a:p>
            <a:endParaRPr lang="tr-TR" dirty="0"/>
          </a:p>
          <a:p>
            <a:pPr marL="0" indent="0">
              <a:buNone/>
            </a:pP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tarihten önce Caner Özen Koleji olarak  ders saatlerinde düzenlemeye gideceğiz. Programda, bazı ders saatlerini azaltıp ,TEOG sınavındaki dersler üzerine yoğunlaşacağız.(teknoloji tasarım veya seçmeli dersler gibi)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Matematik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dersi 5+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Türkçe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dersi 5+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Fen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teknolojileri 4+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T.C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İnkilap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Tarihi ve Atatürkçülük dersi 2+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İngilizce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4+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Din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kültürü 2+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şeklinde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0"/>
            <a:ext cx="2268252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57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577483"/>
          </a:xfrm>
        </p:spPr>
        <p:txBody>
          <a:bodyPr/>
          <a:lstStyle/>
          <a:p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Eklediğimiz bu dersler etüt dersleri olarak değil, olması gereken ders saatlerindeki  konuların devamı niteliğinde gerçekleşecek. Etüt dersleri, soru çözümü ve konu eksiklerinin tamamlanması gibi çalışmaları kapsayacak.</a:t>
            </a:r>
          </a:p>
          <a:p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Buradaki hedefimiz çocukların ödev ve sınava hazırlık sürecini okul saatleri içerisinde çözmek. </a:t>
            </a:r>
          </a:p>
          <a:p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0"/>
            <a:ext cx="2268252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199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39552" y="3212976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>
                <a:solidFill>
                  <a:schemeClr val="tx1"/>
                </a:solidFill>
              </a:rPr>
              <a:t>8</a:t>
            </a:r>
            <a:r>
              <a:rPr lang="tr-TR" dirty="0">
                <a:solidFill>
                  <a:schemeClr val="tx1"/>
                </a:solidFill>
              </a:rPr>
              <a:t>. sınıf öğrencilerimiz için </a:t>
            </a:r>
            <a:r>
              <a:rPr lang="tr-TR" u="sng" dirty="0">
                <a:solidFill>
                  <a:schemeClr val="tx1"/>
                </a:solidFill>
              </a:rPr>
              <a:t>C</a:t>
            </a:r>
            <a:r>
              <a:rPr lang="tr-TR" u="sng" dirty="0" smtClean="0">
                <a:solidFill>
                  <a:schemeClr val="tx1"/>
                </a:solidFill>
              </a:rPr>
              <a:t>umartesi </a:t>
            </a:r>
            <a:r>
              <a:rPr lang="tr-TR" u="sng" dirty="0">
                <a:solidFill>
                  <a:schemeClr val="tx1"/>
                </a:solidFill>
              </a:rPr>
              <a:t>günleri 9.00 -</a:t>
            </a:r>
            <a:r>
              <a:rPr lang="tr-TR" u="sng" dirty="0" smtClean="0">
                <a:solidFill>
                  <a:schemeClr val="tx1"/>
                </a:solidFill>
              </a:rPr>
              <a:t>13.30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>
                <a:solidFill>
                  <a:schemeClr val="tx1"/>
                </a:solidFill>
              </a:rPr>
              <a:t>saatleri arasında TEOG kursları yapılacak. 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4365104"/>
            <a:ext cx="2719706" cy="1872208"/>
          </a:xfrm>
          <a:prstGeom prst="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extrusionH="76200">
            <a:extrusionClr>
              <a:srgbClr val="FF0000"/>
            </a:extrusionClr>
          </a:sp3d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0" y="116632"/>
            <a:ext cx="3178747" cy="1412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032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1700808"/>
            <a:ext cx="8229600" cy="5865515"/>
          </a:xfrm>
        </p:spPr>
        <p:txBody>
          <a:bodyPr/>
          <a:lstStyle/>
          <a:p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. TEOG sınavına kadar 30 deneme yapmayı hedefliyoruz. Diğer özel okular için ulaşılması çok güç bir sayı.</a:t>
            </a:r>
          </a:p>
          <a:p>
            <a:pPr marL="0" indent="0">
              <a:buNone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Başarının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buradan geleceğine inanıyoruz. Her deneme sonrasında öğrencilerin sonuçları ders ,konu  ve kazanımlar boyutunda incelenecek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Öğrencilerin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belirlenen eksikleri doğrultusunda konu tekrarı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soru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çözümü veya birebir ders anlatımı şeklinde gerekli ek çalışmalar yapılacak.</a:t>
            </a:r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0"/>
            <a:ext cx="2268252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479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5721499"/>
          </a:xfrm>
        </p:spPr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Her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öğrenciye bir gelişim dosyası oluşturulacak. Veli, içerisinde deneme sonuçlarının da olduğu bu dosyalarla ilgili 15 günde bir öğrencimizden sorumlu öğretmenler tarafından aranıp bilgilendirilecek.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0"/>
            <a:ext cx="2268252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506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721499"/>
          </a:xfrm>
        </p:spPr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Öğrencilere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tüm derslerden 1 ana kaynak olmak üzere her dersten toplam 3 kaynak verilecek. Bütün öğrencilerin bu kaynakları bitirmesi hedeflenmektedir. Bunun üzerine eklenecek kaynaklarda ise öğrencilerin bireysel çalışma istekleri baz alınacak.</a:t>
            </a:r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0"/>
            <a:ext cx="2268252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549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39552" y="2132856"/>
            <a:ext cx="7134944" cy="1828800"/>
          </a:xfrm>
        </p:spPr>
        <p:txBody>
          <a:bodyPr>
            <a:normAutofit/>
          </a:bodyPr>
          <a:lstStyle/>
          <a:p>
            <a:r>
              <a:rPr lang="tr-TR" sz="7200" dirty="0" smtClean="0"/>
              <a:t>TEOG</a:t>
            </a:r>
            <a:endParaRPr lang="tr-TR" sz="72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206952" cy="1752600"/>
          </a:xfrm>
        </p:spPr>
        <p:txBody>
          <a:bodyPr/>
          <a:lstStyle/>
          <a:p>
            <a:endParaRPr lang="tr-TR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TEOG </a:t>
            </a:r>
            <a:r>
              <a:rPr lang="tr-TR" sz="3600" dirty="0">
                <a:latin typeface="Arial" panose="020B0604020202020204" pitchFamily="34" charset="0"/>
                <a:cs typeface="Arial" panose="020B0604020202020204" pitchFamily="34" charset="0"/>
              </a:rPr>
              <a:t>NEDİR </a:t>
            </a:r>
            <a:r>
              <a:rPr lang="tr-TR" sz="4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32656"/>
            <a:ext cx="3726414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121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5505475"/>
          </a:xfrm>
        </p:spPr>
        <p:txBody>
          <a:bodyPr/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Öğrencimizi kendine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güvenen, konu eksikleri tamamlanmış şekilde TEOG sınavına sokmayı hedefliyoruz.</a:t>
            </a:r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0"/>
            <a:ext cx="2268252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278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165245"/>
            <a:ext cx="8229600" cy="5721499"/>
          </a:xfrm>
        </p:spPr>
        <p:txBody>
          <a:bodyPr>
            <a:normAutofit/>
          </a:bodyPr>
          <a:lstStyle/>
          <a:p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TEOG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sınavına hazırlanılan bu süreçte rehberlik servisimiz ile işbirliği içerisinde olunacaktır. Rehberlik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servisimiz;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Sınav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kaygısını yenme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Stresle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baş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etme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Sınav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heyecanını kontrol etme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Velilerin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bu süreçteki tutumu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gibi konularda  çalışmalar yaparak, öğrencilerimize destek olacak.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0"/>
            <a:ext cx="2268252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535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  <a:p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.TEOG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sınavı için konuların tamamını 22 Ekim tarihinde bitirmeyi hedefliyoruz. Bu süre sonrasında kalan 1 ayda ise konu tekrarları, test çözümleri ve deneme sınavları üzerine yoğunlaşmak istiyoruz. </a:t>
            </a:r>
            <a:endParaRPr lang="tr-T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0"/>
            <a:ext cx="2268252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591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algn="ctr"/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 TEOG sınavına da 15 gün kaldığında ise </a:t>
            </a:r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öğrencilerimizin durumuna göre</a:t>
            </a: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cumartesi günü kurslarını tam güne çıkarıp hafta içi günlerinde  akşam soru saati koymayı planlıyoruz.</a:t>
            </a:r>
          </a:p>
          <a:p>
            <a:pPr marL="0" indent="0">
              <a:buNone/>
            </a:pPr>
            <a:endParaRPr lang="tr-TR" dirty="0" smtClean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0"/>
            <a:ext cx="2268252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73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. 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 </a:t>
            </a:r>
            <a:br>
              <a:rPr lang="tr-TR" dirty="0"/>
            </a:b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505475"/>
          </a:xfrm>
        </p:spPr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Ara tatilde 1 haftalık bir ara verip, 2. hafta TEOG kampıyla  2. TEOG çalışmalarına başlanılacaktır.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0"/>
            <a:ext cx="2268252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794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 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çalışmalar devam ederken öğrencilerimizin bir birey olduğu, rahatlamaya ihtiyaçları olduğu ve ergenlik dönemi içerisinde bulunduğu her zaman gözetilecektir.</a:t>
            </a:r>
          </a:p>
          <a:p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Öğrencilerimizle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yemek organizasyonu, sinema, müzik ve tiyatro etkinlikleri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düzenlenecektir.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0"/>
            <a:ext cx="2268252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253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217443"/>
          </a:xfrm>
        </p:spPr>
        <p:txBody>
          <a:bodyPr/>
          <a:lstStyle/>
          <a:p>
            <a:pPr marL="0" indent="0">
              <a:buNone/>
            </a:pPr>
            <a:r>
              <a:rPr lang="tr-TR" i="1" dirty="0" smtClean="0"/>
              <a:t> </a:t>
            </a:r>
          </a:p>
          <a:p>
            <a:pPr marL="0" indent="0">
              <a:buNone/>
            </a:pPr>
            <a:endParaRPr lang="tr-TR" i="1" dirty="0" smtClean="0"/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TEOG başarısının önemi ile öğrencimizin kendisini ifade edebilen, donanımlı ve kendini gerçekleştirmiş birey olması arasındaki dengeyi  ayarlayabilmek bizim için en önemli noktadır.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0"/>
            <a:ext cx="2268252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93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endParaRPr lang="tr-TR" b="1" dirty="0" smtClean="0"/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r>
              <a:rPr lang="tr-TR" sz="3200" b="1" dirty="0" smtClean="0">
                <a:latin typeface="Baskerville Old Face" panose="02020602080505020303" pitchFamily="18" charset="0"/>
              </a:rPr>
              <a:t>CANER ÖZEN EĞİTİM KURUMLARI DERSHANEDEN ÖZEL OKULA DÖNÜŞME MANTIĞIYLA YOLA ÇIKMIŞ BİR KURUM DEĞİLDİR. BURASI BİR EĞİTİM VE ÖĞRETİM YUVASIDIR. HER ALANDA BAŞARILI ÖĞRENCİLER YETİŞTİRMEK BİZİM TEMEL PRENSİBİMİZDİR.</a:t>
            </a:r>
          </a:p>
          <a:p>
            <a:endParaRPr lang="tr-TR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0228" y="4365104"/>
            <a:ext cx="1160248" cy="1957918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0"/>
            <a:ext cx="2268252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267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marL="0" indent="0">
              <a:buNone/>
            </a:pPr>
            <a:r>
              <a:rPr lang="tr-TR" b="1" dirty="0" smtClean="0"/>
              <a:t> 	</a:t>
            </a:r>
          </a:p>
          <a:p>
            <a:pPr marL="0" indent="0">
              <a:buNone/>
            </a:pPr>
            <a:endParaRPr lang="tr-TR" b="1" dirty="0"/>
          </a:p>
          <a:p>
            <a:pPr marL="0" indent="0" algn="ctr">
              <a:buNone/>
            </a:pPr>
            <a:r>
              <a:rPr lang="tr-TR" b="1" dirty="0" smtClean="0"/>
              <a:t>	</a:t>
            </a:r>
            <a:r>
              <a:rPr lang="tr-TR" b="1" dirty="0" smtClean="0">
                <a:latin typeface="Baskerville Old Face" panose="02020602080505020303" pitchFamily="18" charset="0"/>
              </a:rPr>
              <a:t>OKUL OLARAK BU SENE BAŞLAMIŞ OLSAK DA EĞİTİM KADROSU VE ÖZEL OKUL TECRÜBESİ ÇOK ESKİLERE DAYANMAKTADIR .ŞİMDİ BU TECRÜBEMİZİ SİZİNLE PAYLAŞMAK İSTİYORUZ.</a:t>
            </a:r>
          </a:p>
          <a:p>
            <a:pPr marL="0" indent="0" algn="ctr">
              <a:buNone/>
            </a:pPr>
            <a:r>
              <a:rPr lang="tr-TR" b="1" dirty="0"/>
              <a:t> </a:t>
            </a:r>
            <a:endParaRPr lang="tr-TR" dirty="0"/>
          </a:p>
          <a:p>
            <a:endParaRPr lang="tr-TR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6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3651984"/>
            <a:ext cx="2870448" cy="2870448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0"/>
            <a:ext cx="2268252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040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745003" y="3789040"/>
            <a:ext cx="7772400" cy="2115666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EĞİTİM AİLEDE BAŞLAR, ÖZENLE DEVAM EDER.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dirty="0"/>
              <a:t> </a:t>
            </a:r>
            <a:br>
              <a:rPr lang="tr-TR" dirty="0"/>
            </a:b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836712"/>
            <a:ext cx="3862822" cy="1716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206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23528" y="1988840"/>
            <a:ext cx="8136904" cy="1215008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TEMEL </a:t>
            </a:r>
            <a:r>
              <a:rPr lang="tr-TR" sz="4000" b="1" dirty="0">
                <a:latin typeface="Arial" panose="020B0604020202020204" pitchFamily="34" charset="0"/>
                <a:cs typeface="Arial" panose="020B0604020202020204" pitchFamily="34" charset="0"/>
              </a:rPr>
              <a:t>EĞİTİMDEN ORTAÖĞRETİME GEÇİŞ SİSTEMİ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2708920"/>
            <a:ext cx="7704856" cy="3831704"/>
          </a:xfrm>
        </p:spPr>
        <p:txBody>
          <a:bodyPr>
            <a:normAutofit/>
          </a:bodyPr>
          <a:lstStyle/>
          <a:p>
            <a:r>
              <a:rPr lang="tr-TR" sz="2200" dirty="0">
                <a:latin typeface="Arial" panose="020B0604020202020204" pitchFamily="34" charset="0"/>
                <a:cs typeface="Arial" panose="020B0604020202020204" pitchFamily="34" charset="0"/>
              </a:rPr>
              <a:t>Daha önce SBS adı altında yapılan sınav, sistem olarak bir takım değişiklikler ile Temel Eğitimden Ortaöğretime Geçiş ismi verilen kısa adıyla TEOG olarak uygulanmaktadır.</a:t>
            </a:r>
          </a:p>
          <a:p>
            <a:r>
              <a:rPr lang="tr-TR" sz="2200" dirty="0">
                <a:latin typeface="Arial" panose="020B0604020202020204" pitchFamily="34" charset="0"/>
                <a:cs typeface="Arial" panose="020B0604020202020204" pitchFamily="34" charset="0"/>
              </a:rPr>
              <a:t>Bu yeni sistemin asıl amacı, öğrencinin başarısını anlık bir performansa dayalı olarak değil, geniş bir zaman dilimine yayarak belirlemektir. </a:t>
            </a:r>
            <a:r>
              <a:rPr lang="tr-TR" sz="2200" dirty="0" err="1">
                <a:latin typeface="Arial" panose="020B0604020202020204" pitchFamily="34" charset="0"/>
                <a:cs typeface="Arial" panose="020B0604020202020204" pitchFamily="34" charset="0"/>
              </a:rPr>
              <a:t>SBS'ye</a:t>
            </a:r>
            <a:r>
              <a:rPr lang="tr-TR" sz="2200" dirty="0">
                <a:latin typeface="Arial" panose="020B0604020202020204" pitchFamily="34" charset="0"/>
                <a:cs typeface="Arial" panose="020B0604020202020204" pitchFamily="34" charset="0"/>
              </a:rPr>
              <a:t> göre en temel farklılık bu yönde olmuştur</a:t>
            </a:r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tr-TR" sz="22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tr-T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200" dirty="0">
                <a:latin typeface="Arial" panose="020B0604020202020204" pitchFamily="34" charset="0"/>
                <a:cs typeface="Arial" panose="020B0604020202020204" pitchFamily="34" charset="0"/>
              </a:rPr>
              <a:t>YANİ</a:t>
            </a:r>
            <a:r>
              <a:rPr lang="tr-TR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200" dirty="0">
                <a:latin typeface="Arial" panose="020B0604020202020204" pitchFamily="34" charset="0"/>
                <a:cs typeface="Arial" panose="020B0604020202020204" pitchFamily="34" charset="0"/>
              </a:rPr>
              <a:t>8. sınıf öğrencileri için yapılan 12 merkezi ortak sınavın kısa adıdır.</a:t>
            </a:r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0"/>
            <a:ext cx="2268252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772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208912" cy="2088232"/>
          </a:xfrm>
        </p:spPr>
        <p:txBody>
          <a:bodyPr>
            <a:noAutofit/>
          </a:bodyPr>
          <a:lstStyle/>
          <a:p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TEOG 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SINAVI HANGİ </a:t>
            </a: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DERSLERDEN 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YAPILIR? </a:t>
            </a:r>
            <a:b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TEOG </a:t>
            </a: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SINAVI İLE İLGİLİ DETAYLAR.</a:t>
            </a:r>
            <a:r>
              <a:rPr lang="tr-TR" sz="4000" dirty="0"/>
              <a:t/>
            </a:r>
            <a:br>
              <a:rPr lang="tr-TR" sz="4000" dirty="0"/>
            </a:b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7584" y="2852936"/>
            <a:ext cx="7520940" cy="3579849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Türkçe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Matematik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Fen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ve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Teknoloji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C. İnkılap Tarihi ve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Atatürkçülük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Yabancı Dil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Din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Kültürü ve Ahlak Bilgisi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olmak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üzere 6 dersten yapılır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dönem 6, 2. dönem 6 olmak üzere toplam 12 ortak sınav yapılmaktadır.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2268252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367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340768"/>
            <a:ext cx="8352928" cy="6048672"/>
          </a:xfrm>
        </p:spPr>
        <p:txBody>
          <a:bodyPr>
            <a:normAutofit fontScale="77500" lnSpcReduction="20000"/>
          </a:bodyPr>
          <a:lstStyle/>
          <a:p>
            <a:r>
              <a:rPr lang="tr-T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tr-TR" sz="2300" dirty="0">
                <a:latin typeface="Arial" panose="020B0604020202020204" pitchFamily="34" charset="0"/>
                <a:cs typeface="Arial" panose="020B0604020202020204" pitchFamily="34" charset="0"/>
              </a:rPr>
              <a:t>yazılısı olan derslerin 2. , 2 yazılısı olan derslerin 1. yazılısı ortak olmaktadır.</a:t>
            </a:r>
          </a:p>
          <a:p>
            <a:endParaRPr lang="tr-TR" sz="2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300" dirty="0">
                <a:latin typeface="Arial" panose="020B0604020202020204" pitchFamily="34" charset="0"/>
                <a:cs typeface="Arial" panose="020B0604020202020204" pitchFamily="34" charset="0"/>
              </a:rPr>
              <a:t>Her ortak sınavda 20 soru sorulmakta ve bu sorular çoktan seçmelidir.</a:t>
            </a:r>
          </a:p>
          <a:p>
            <a:endParaRPr lang="tr-TR" sz="2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TEOG </a:t>
            </a:r>
            <a:r>
              <a:rPr lang="tr-TR" sz="2300" dirty="0">
                <a:latin typeface="Arial" panose="020B0604020202020204" pitchFamily="34" charset="0"/>
                <a:cs typeface="Arial" panose="020B0604020202020204" pitchFamily="34" charset="0"/>
              </a:rPr>
              <a:t>ortak sınavları hafta içi iki günde yapılmaktadır. Öğrenciler her gün 3 sınava girmektedirler.</a:t>
            </a:r>
            <a:br>
              <a:rPr lang="tr-TR" sz="23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300" dirty="0">
                <a:latin typeface="Arial" panose="020B0604020202020204" pitchFamily="34" charset="0"/>
                <a:cs typeface="Arial" panose="020B0604020202020204" pitchFamily="34" charset="0"/>
              </a:rPr>
              <a:t>Türkçe, Matematik, Din Kültürü ve Ahlak Bilgisi 1. gün, Fen ve Teknoloji, </a:t>
            </a:r>
            <a:r>
              <a:rPr lang="tr-T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 T</a:t>
            </a:r>
            <a:r>
              <a:rPr lang="tr-TR" sz="2300" dirty="0">
                <a:latin typeface="Arial" panose="020B0604020202020204" pitchFamily="34" charset="0"/>
                <a:cs typeface="Arial" panose="020B0604020202020204" pitchFamily="34" charset="0"/>
              </a:rPr>
              <a:t>. C. İnkılap tarihi, Yabancı D</a:t>
            </a:r>
            <a:r>
              <a:rPr lang="tr-T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il </a:t>
            </a:r>
            <a:r>
              <a:rPr lang="tr-TR" sz="2300" dirty="0">
                <a:latin typeface="Arial" panose="020B0604020202020204" pitchFamily="34" charset="0"/>
                <a:cs typeface="Arial" panose="020B0604020202020204" pitchFamily="34" charset="0"/>
              </a:rPr>
              <a:t>2. gün yapılmaktadır.</a:t>
            </a:r>
            <a:br>
              <a:rPr lang="tr-TR" sz="23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300" dirty="0">
                <a:latin typeface="Arial" panose="020B0604020202020204" pitchFamily="34" charset="0"/>
                <a:cs typeface="Arial" panose="020B0604020202020204" pitchFamily="34" charset="0"/>
              </a:rPr>
              <a:t>Sorular sınav öncesinde işlenen konulardan çıkmaktadır.</a:t>
            </a:r>
            <a:br>
              <a:rPr lang="tr-TR" sz="23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300" dirty="0">
                <a:latin typeface="Arial" panose="020B0604020202020204" pitchFamily="34" charset="0"/>
                <a:cs typeface="Arial" panose="020B0604020202020204" pitchFamily="34" charset="0"/>
              </a:rPr>
              <a:t>Önceki yıllarda yapılan sınavlardan farklı olarak yanlış yapılan sorular doğru soruları götürmemektedir.</a:t>
            </a:r>
            <a:br>
              <a:rPr lang="tr-TR" sz="23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Her </a:t>
            </a:r>
            <a:r>
              <a:rPr lang="tr-TR" sz="2300" dirty="0">
                <a:latin typeface="Arial" panose="020B0604020202020204" pitchFamily="34" charset="0"/>
                <a:cs typeface="Arial" panose="020B0604020202020204" pitchFamily="34" charset="0"/>
              </a:rPr>
              <a:t>öğrenci olağanüstü haller haricinde kendi okulunda sınava girmektedir.</a:t>
            </a:r>
            <a:br>
              <a:rPr lang="tr-TR" sz="23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300" dirty="0">
                <a:latin typeface="Arial" panose="020B0604020202020204" pitchFamily="34" charset="0"/>
                <a:cs typeface="Arial" panose="020B0604020202020204" pitchFamily="34" charset="0"/>
              </a:rPr>
              <a:t>Geçerli bir mazeret nedeni ile sınava giremeyen öğrencilere mazeret sınavı yapılmaktadır.</a:t>
            </a:r>
          </a:p>
          <a:p>
            <a:pPr marL="0" indent="0">
              <a:buNone/>
            </a:pPr>
            <a:r>
              <a:rPr lang="tr-TR" b="1" dirty="0"/>
              <a:t> </a:t>
            </a:r>
            <a:endParaRPr lang="tr-TR" dirty="0"/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0"/>
            <a:ext cx="2268252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549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143000"/>
          </a:xfrm>
        </p:spPr>
        <p:txBody>
          <a:bodyPr>
            <a:noAutofit/>
          </a:bodyPr>
          <a:lstStyle/>
          <a:p>
            <a:r>
              <a:rPr lang="tr-TR" sz="3600" b="1" dirty="0">
                <a:latin typeface="Arial" panose="020B0604020202020204" pitchFamily="34" charset="0"/>
                <a:cs typeface="Arial" panose="020B0604020202020204" pitchFamily="34" charset="0"/>
              </a:rPr>
              <a:t>TEOG SINAVINDA PUANLAMA NASIL YAPILIR?</a:t>
            </a:r>
            <a:endParaRPr lang="tr-T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2492896"/>
            <a:ext cx="7992888" cy="4029080"/>
          </a:xfrm>
        </p:spPr>
        <p:txBody>
          <a:bodyPr>
            <a:normAutofit fontScale="70000" lnSpcReduction="20000"/>
          </a:bodyPr>
          <a:lstStyle/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Her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ortak sınav 100 üzerinden puanlandırılmaktadır. Tıpkı çocuklarınızın okulda girmiş olduğu yazılılar gibi.</a:t>
            </a:r>
            <a:b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Her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soru 5 puandır. ( Sınavda iptal edilen soru yoksa )</a:t>
            </a:r>
            <a:b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Merkezi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 ortak sınav puanı 700 üzerinden</a:t>
            </a:r>
            <a:b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Yerleştirmeye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esas puan ise 500 üzerinden hesaplanmaktadır.</a:t>
            </a:r>
            <a:b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Yerleştirmeye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esas puanın %30’nu 6. 7. ve 8. sınıf ortalamaları</a:t>
            </a:r>
            <a:b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70’ini ise merkezi ortak sınav puanı belirlemektedir.</a:t>
            </a:r>
          </a:p>
          <a:p>
            <a:pPr marL="0" indent="0">
              <a:buNone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Öğrencilerin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derslerden aldıkları notlar derslerin saatlerine bağlı olarak TEOG puanı üzerinde etkilerini arttırmaktadır.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0"/>
            <a:ext cx="2268252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93657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22048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TEOG SINAVI NE ZAMAN UYGULANIR?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2468880"/>
            <a:ext cx="8229600" cy="4389120"/>
          </a:xfrm>
        </p:spPr>
        <p:txBody>
          <a:bodyPr/>
          <a:lstStyle/>
          <a:p>
            <a:endParaRPr lang="tr-TR" b="1" dirty="0" smtClean="0"/>
          </a:p>
          <a:p>
            <a:endParaRPr lang="tr-TR" dirty="0"/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Dönem sınavları Kasım'ın son haftası, 2. dönem sınavları ise Nisan'ın son haftası yapılmaktadır</a:t>
            </a:r>
            <a:r>
              <a:rPr lang="tr-TR" dirty="0"/>
              <a:t>.</a:t>
            </a:r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0"/>
            <a:ext cx="2268252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08381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1844824"/>
            <a:ext cx="8229600" cy="1301006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/>
              <a:t/>
            </a:r>
            <a:br>
              <a:rPr lang="tr-TR" b="1" dirty="0"/>
            </a:br>
            <a:r>
              <a:rPr lang="tr-TR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TEOG'DA </a:t>
            </a:r>
            <a:r>
              <a:rPr lang="tr-TR" sz="4400" b="1" dirty="0">
                <a:latin typeface="Arial" panose="020B0604020202020204" pitchFamily="34" charset="0"/>
                <a:cs typeface="Arial" panose="020B0604020202020204" pitchFamily="34" charset="0"/>
              </a:rPr>
              <a:t>BAŞARI NASIL GELİR?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 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2204864"/>
            <a:ext cx="7797552" cy="450912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1-İlk olarak</a:t>
            </a:r>
            <a:r>
              <a:rPr 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hedef belirlemek. Hedef doğrultusunda çalışmak.</a:t>
            </a:r>
          </a:p>
          <a:p>
            <a:pPr marL="0" indent="0">
              <a:buNone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indent="0">
              <a:buNone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2-Önemli olan çok çalışmak değil, düzenli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çalışmak. Öğrenciye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uygun çalışma programları belirleyip bu programa uygun çalışmak.</a:t>
            </a:r>
          </a:p>
          <a:p>
            <a:pPr marL="0" indent="0">
              <a:buNone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indent="0">
              <a:buNone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3- Öğrenciler tarafından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derslerin ,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etütlerin ve takviye derslerinin düzenli takibi yapılması.</a:t>
            </a:r>
          </a:p>
          <a:p>
            <a:pPr marL="0" indent="0">
              <a:buNone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indent="0">
              <a:buNone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4- Düzenli deneme sınavı çözmek.</a:t>
            </a:r>
          </a:p>
          <a:p>
            <a:pPr marL="0" indent="0">
              <a:buNone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indent="0">
              <a:buNone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5-Sosyal etkinliklere ağırlık vererek, öğrencinin üzerindeki baskıyı azaltmak.</a:t>
            </a:r>
          </a:p>
          <a:p>
            <a:pPr marL="0" indent="0">
              <a:buNone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indent="0">
              <a:buNone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6- Okul veli işbirliğiyle öğrencinin sınav stresini en aza indirmek.</a:t>
            </a:r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0"/>
            <a:ext cx="2268252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466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3568" y="3068960"/>
            <a:ext cx="7772400" cy="2232248"/>
          </a:xfrm>
          <a:ln>
            <a:solidFill>
              <a:schemeClr val="accent1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tr-TR" sz="48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CANER ÖZEN EĞİTİM KURUMLARI TEOG SINAVI HAZIRLIĞINDA NASIL BİR YOL İZLEYECEK?</a:t>
            </a:r>
            <a:r>
              <a:rPr lang="tr-TR" sz="4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4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sz="48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60648"/>
            <a:ext cx="3240360" cy="14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177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356</TotalTime>
  <Words>737</Words>
  <Application>Microsoft Office PowerPoint</Application>
  <PresentationFormat>Ekran Gösterisi (4:3)</PresentationFormat>
  <Paragraphs>135</Paragraphs>
  <Slides>29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29</vt:i4>
      </vt:variant>
    </vt:vector>
  </HeadingPairs>
  <TitlesOfParts>
    <vt:vector size="30" baseType="lpstr">
      <vt:lpstr>Akış</vt:lpstr>
      <vt:lpstr>  Eğitim Ailede Başlar, ÖZEN’le Devam Eder.   </vt:lpstr>
      <vt:lpstr>TEOG</vt:lpstr>
      <vt:lpstr> TEMEL EĞİTİMDEN ORTAÖĞRETİME GEÇİŞ SİSTEMİ </vt:lpstr>
      <vt:lpstr>TEOG SINAVI HANGİ DERSLERDEN YAPILIR?  TEOG SINAVI İLE İLGİLİ DETAYLAR. </vt:lpstr>
      <vt:lpstr>PowerPoint Sunusu</vt:lpstr>
      <vt:lpstr>TEOG SINAVINDA PUANLAMA NASIL YAPILIR?</vt:lpstr>
      <vt:lpstr>TEOG SINAVI NE ZAMAN UYGULANIR? </vt:lpstr>
      <vt:lpstr>  TEOG'DA BAŞARI NASIL GELİR?   </vt:lpstr>
      <vt:lpstr>CANER ÖZEN EĞİTİM KURUMLARI TEOG SINAVI HAZIRLIĞINDA NASIL BİR YOL İZLEYECEK?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    8. sınıf öğrencilerimiz için Cumartesi günleri 9.00 -13.30 saatleri arasında TEOG kursları yapılacak. 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   .    </vt:lpstr>
      <vt:lpstr>PowerPoint Sunusu</vt:lpstr>
      <vt:lpstr>PowerPoint Sunusu</vt:lpstr>
      <vt:lpstr>PowerPoint Sunusu</vt:lpstr>
      <vt:lpstr>PowerPoint Sunusu</vt:lpstr>
      <vt:lpstr>  EĞİTİM AİLEDE BAŞLAR, ÖZENLE DEVAM EDER.  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TEOG</dc:title>
  <dc:creator>FİLİZ</dc:creator>
  <cp:lastModifiedBy>pc1</cp:lastModifiedBy>
  <cp:revision>28</cp:revision>
  <dcterms:created xsi:type="dcterms:W3CDTF">2017-06-01T10:01:15Z</dcterms:created>
  <dcterms:modified xsi:type="dcterms:W3CDTF">2017-06-08T12:42:49Z</dcterms:modified>
</cp:coreProperties>
</file>